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1" r:id="rId4"/>
    <p:sldId id="258" r:id="rId5"/>
    <p:sldId id="282" r:id="rId6"/>
    <p:sldId id="261" r:id="rId7"/>
    <p:sldId id="283" r:id="rId8"/>
    <p:sldId id="262" r:id="rId9"/>
    <p:sldId id="284" r:id="rId10"/>
    <p:sldId id="263" r:id="rId11"/>
    <p:sldId id="276" r:id="rId12"/>
    <p:sldId id="264" r:id="rId13"/>
    <p:sldId id="265" r:id="rId14"/>
    <p:sldId id="279" r:id="rId15"/>
    <p:sldId id="285" r:id="rId16"/>
    <p:sldId id="266" r:id="rId17"/>
    <p:sldId id="267" r:id="rId18"/>
    <p:sldId id="268" r:id="rId19"/>
    <p:sldId id="269" r:id="rId20"/>
    <p:sldId id="289" r:id="rId21"/>
    <p:sldId id="304" r:id="rId22"/>
    <p:sldId id="306" r:id="rId23"/>
    <p:sldId id="307" r:id="rId24"/>
    <p:sldId id="270" r:id="rId25"/>
    <p:sldId id="309" r:id="rId26"/>
    <p:sldId id="271" r:id="rId27"/>
    <p:sldId id="272" r:id="rId28"/>
    <p:sldId id="310" r:id="rId29"/>
    <p:sldId id="274" r:id="rId30"/>
    <p:sldId id="273" r:id="rId31"/>
    <p:sldId id="303" r:id="rId32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000"/>
    <a:srgbClr val="800000"/>
    <a:srgbClr val="1E90FF"/>
    <a:srgbClr val="453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>
      <p:cViewPr varScale="1">
        <p:scale>
          <a:sx n="85" d="100"/>
          <a:sy n="85" d="100"/>
        </p:scale>
        <p:origin x="98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D3A4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602980" y="67056"/>
            <a:ext cx="348996" cy="3581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54479" y="1666697"/>
            <a:ext cx="5421630" cy="6661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4469" y="1197438"/>
            <a:ext cx="8335060" cy="2550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D3A4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1185" y="850195"/>
            <a:ext cx="5421630" cy="666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Capstone</a:t>
            </a:r>
            <a:r>
              <a:rPr spc="-330" dirty="0"/>
              <a:t> </a:t>
            </a:r>
            <a:r>
              <a:rPr spc="-175" dirty="0"/>
              <a:t>Project-4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7199" y="850195"/>
            <a:ext cx="8282329" cy="3681052"/>
          </a:xfrm>
          <a:prstGeom prst="rect">
            <a:avLst/>
          </a:prstGeom>
        </p:spPr>
        <p:txBody>
          <a:bodyPr vert="horz" wrap="square" lIns="0" tIns="1125772" rIns="0" bIns="0" rtlCol="0">
            <a:spAutoFit/>
          </a:bodyPr>
          <a:lstStyle/>
          <a:p>
            <a:pPr marL="9525" marR="5080" algn="ctr">
              <a:lnSpc>
                <a:spcPct val="100000"/>
              </a:lnSpc>
              <a:spcBef>
                <a:spcPts val="100"/>
              </a:spcBef>
            </a:pPr>
            <a:r>
              <a:rPr lang="en-IN" sz="3600" b="1" spc="-225" dirty="0">
                <a:solidFill>
                  <a:srgbClr val="124F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3600" b="1" spc="-225" dirty="0">
                <a:solidFill>
                  <a:srgbClr val="124F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ETFLIX </a:t>
            </a:r>
            <a:r>
              <a:rPr sz="3600" b="1" spc="-195" dirty="0">
                <a:solidFill>
                  <a:srgbClr val="124F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MOVIES </a:t>
            </a:r>
            <a:r>
              <a:rPr sz="3600" b="1" spc="-65" dirty="0">
                <a:solidFill>
                  <a:srgbClr val="124F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3600" b="1" spc="-150" dirty="0">
                <a:solidFill>
                  <a:srgbClr val="124F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z="3600" b="1" spc="-370" dirty="0">
                <a:solidFill>
                  <a:srgbClr val="124F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b="1" spc="-110" dirty="0">
                <a:solidFill>
                  <a:srgbClr val="124F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SHOWS  </a:t>
            </a:r>
            <a:r>
              <a:rPr sz="3600" b="1" spc="-195" dirty="0">
                <a:solidFill>
                  <a:srgbClr val="124F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sz="3600" b="1" spc="-195" dirty="0">
              <a:solidFill>
                <a:srgbClr val="124F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525" marR="5080" algn="ctr">
              <a:lnSpc>
                <a:spcPct val="100000"/>
              </a:lnSpc>
              <a:spcBef>
                <a:spcPts val="100"/>
              </a:spcBef>
            </a:pPr>
            <a:endParaRPr sz="3600" dirty="0">
              <a:latin typeface="Verdana"/>
              <a:cs typeface="Verdana"/>
            </a:endParaRPr>
          </a:p>
          <a:p>
            <a:pPr marL="635" algn="ctr">
              <a:lnSpc>
                <a:spcPct val="100000"/>
              </a:lnSpc>
              <a:spcBef>
                <a:spcPts val="85"/>
              </a:spcBef>
            </a:pPr>
            <a:r>
              <a:rPr lang="en-IN" b="1" spc="-70" dirty="0">
                <a:solidFill>
                  <a:srgbClr val="FFC000"/>
                </a:solidFill>
                <a:latin typeface="Verdana"/>
                <a:cs typeface="Verdana"/>
              </a:rPr>
              <a:t>BY</a:t>
            </a:r>
          </a:p>
          <a:p>
            <a:pPr marL="635" algn="ctr">
              <a:lnSpc>
                <a:spcPct val="100000"/>
              </a:lnSpc>
              <a:spcBef>
                <a:spcPts val="85"/>
              </a:spcBef>
            </a:pPr>
            <a:endParaRPr lang="en-IN" b="1" spc="-70" dirty="0">
              <a:solidFill>
                <a:schemeClr val="accent4">
                  <a:lumMod val="50000"/>
                </a:schemeClr>
              </a:solidFill>
              <a:latin typeface="Verdana"/>
              <a:cs typeface="Verdana"/>
            </a:endParaRPr>
          </a:p>
          <a:p>
            <a:pPr marL="635" algn="ctr">
              <a:lnSpc>
                <a:spcPct val="100000"/>
              </a:lnSpc>
              <a:spcBef>
                <a:spcPts val="85"/>
              </a:spcBef>
            </a:pPr>
            <a:r>
              <a:rPr lang="en-IN" b="1" spc="-70" dirty="0">
                <a:solidFill>
                  <a:srgbClr val="0070C0"/>
                </a:solidFill>
                <a:latin typeface="Verdana"/>
                <a:cs typeface="Verdana"/>
              </a:rPr>
              <a:t>ROHIT VERMA</a:t>
            </a:r>
            <a:endParaRPr b="1" spc="-80" dirty="0">
              <a:solidFill>
                <a:srgbClr val="0070C0"/>
              </a:solidFill>
              <a:latin typeface="Verdana"/>
              <a:cs typeface="Verdan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38D318-801C-6F50-7C4A-51D0CB072AB0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57150"/>
            <a:ext cx="77724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         Exploratory Data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ADB2F-4CAA-4FB0-93BE-73D87578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06" y="546747"/>
            <a:ext cx="8033163" cy="3701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FDF9E1-7E56-047D-264E-5C8A13ED59B8}"/>
              </a:ext>
            </a:extLst>
          </p:cNvPr>
          <p:cNvSpPr txBox="1"/>
          <p:nvPr/>
        </p:nvSpPr>
        <p:spPr>
          <a:xfrm>
            <a:off x="508387" y="475467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Releases over the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A2442-C04F-E36E-E45D-9D9AEA297F77}"/>
              </a:ext>
            </a:extLst>
          </p:cNvPr>
          <p:cNvSpPr txBox="1"/>
          <p:nvPr/>
        </p:nvSpPr>
        <p:spPr>
          <a:xfrm>
            <a:off x="762000" y="4319431"/>
            <a:ext cx="7880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number of release have significantly increased after 2015 and have dropped in 2021 </a:t>
            </a:r>
          </a:p>
          <a:p>
            <a:r>
              <a:rPr lang="en-US" sz="14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because of Covid 19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A3FFE2-D26A-49E7-B548-C728B2F5ACD8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08CA9-A135-4411-A70D-84A0B3BB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45621"/>
            <a:ext cx="8480652" cy="403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14DE63-E106-0CAF-5502-5E3A3CF5B824}"/>
              </a:ext>
            </a:extLst>
          </p:cNvPr>
          <p:cNvSpPr txBox="1"/>
          <p:nvPr/>
        </p:nvSpPr>
        <p:spPr>
          <a:xfrm>
            <a:off x="1295400" y="57150"/>
            <a:ext cx="655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Exploratory Data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46914E-B510-7E44-61EE-8756ADBFF6F7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12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68102"/>
            <a:ext cx="6619850" cy="886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2800" b="1" dirty="0">
                <a:solidFill>
                  <a:srgbClr val="DA0000"/>
                </a:solidFill>
              </a:rPr>
              <a:t>           Exploratory Data Analysis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2800" dirty="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AA250-79D8-42A1-84E9-3E135984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350"/>
            <a:ext cx="9144000" cy="3930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66A62-0E75-B99E-6050-D74F7CB3D7A0}"/>
              </a:ext>
            </a:extLst>
          </p:cNvPr>
          <p:cNvSpPr txBox="1"/>
          <p:nvPr/>
        </p:nvSpPr>
        <p:spPr>
          <a:xfrm>
            <a:off x="533400" y="636881"/>
            <a:ext cx="4641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Rating wise content count</a:t>
            </a:r>
            <a:endParaRPr lang="en-IN" sz="18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71935-31D1-3DF7-1658-410AF3BC0C5C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0"/>
            <a:ext cx="693420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2800" b="1" dirty="0">
                <a:solidFill>
                  <a:srgbClr val="DA0000"/>
                </a:solidFill>
                <a:latin typeface="+mn-lt"/>
              </a:rPr>
              <a:t>                     Exploratory Data Analysis</a:t>
            </a:r>
            <a:br>
              <a:rPr lang="en-IN" sz="2800" b="1" dirty="0">
                <a:solidFill>
                  <a:srgbClr val="DA0000"/>
                </a:solidFill>
              </a:rPr>
            </a:br>
            <a:endParaRPr sz="28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CED0B-CB0D-407C-AF22-EF99362E7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48" y="666750"/>
            <a:ext cx="8763000" cy="3733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4EAB45-8DBA-FD55-79E7-B2392FDD76A8}"/>
              </a:ext>
            </a:extLst>
          </p:cNvPr>
          <p:cNvSpPr txBox="1"/>
          <p:nvPr/>
        </p:nvSpPr>
        <p:spPr>
          <a:xfrm>
            <a:off x="1143000" y="4520684"/>
            <a:ext cx="7380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Documentaries is the most popular genre followed by comedy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58D0C1-6F03-94A8-F13F-15493E52BCCC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2BEE57-B060-415F-B08A-98A6D614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2" y="666750"/>
            <a:ext cx="8680896" cy="427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0F7559-B9E9-E9F1-9F5C-DEB7FAAB97E8}"/>
              </a:ext>
            </a:extLst>
          </p:cNvPr>
          <p:cNvSpPr txBox="1"/>
          <p:nvPr/>
        </p:nvSpPr>
        <p:spPr>
          <a:xfrm>
            <a:off x="533400" y="20504"/>
            <a:ext cx="76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         Exploratory Data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3B7707-4D9E-37F9-7F24-B0B06044A4E7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5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919803"/>
            <a:ext cx="825436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Duration distribution of</a:t>
            </a:r>
            <a:r>
              <a:rPr sz="2000" spc="-6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 </a:t>
            </a: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Movies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B79DF-863B-2D3A-A92A-3B17C417F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02" y="1240404"/>
            <a:ext cx="6436198" cy="3693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73D381-B4A2-EDBE-AB04-0A322FB5E237}"/>
              </a:ext>
            </a:extLst>
          </p:cNvPr>
          <p:cNvSpPr txBox="1"/>
          <p:nvPr/>
        </p:nvSpPr>
        <p:spPr>
          <a:xfrm>
            <a:off x="2438400" y="0"/>
            <a:ext cx="4606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DA0000"/>
                </a:solidFill>
              </a:rPr>
              <a:t>  Exploratory Data Analysis</a:t>
            </a:r>
            <a:endParaRPr lang="en-IN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57F97E-564E-88A0-6607-A1BA842C5454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33350"/>
            <a:ext cx="6781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Data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Cleaning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666750"/>
            <a:ext cx="8309609" cy="359854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sng" spc="-10" dirty="0">
                <a:solidFill>
                  <a:srgbClr val="C00000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Label</a:t>
            </a:r>
            <a:r>
              <a:rPr sz="1800" u="sng" spc="5" dirty="0">
                <a:solidFill>
                  <a:srgbClr val="C00000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 </a:t>
            </a:r>
            <a:r>
              <a:rPr sz="1800" u="sng" spc="-5" dirty="0">
                <a:solidFill>
                  <a:srgbClr val="C00000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Encoding</a:t>
            </a:r>
            <a:endParaRPr sz="1800" u="sng" dirty="0">
              <a:solidFill>
                <a:srgbClr val="C00000"/>
              </a:solidFill>
              <a:latin typeface="Arial"/>
              <a:cs typeface="Arial"/>
            </a:endParaRPr>
          </a:p>
          <a:p>
            <a:pPr marL="354965" marR="5080" indent="-342900">
              <a:lnSpc>
                <a:spcPct val="114900"/>
              </a:lnSpc>
              <a:spcBef>
                <a:spcPts val="5"/>
              </a:spcBef>
              <a:buChar char="●"/>
              <a:tabLst>
                <a:tab pos="354965" algn="l"/>
                <a:tab pos="355600" algn="l"/>
                <a:tab pos="1879600" algn="l"/>
              </a:tabLst>
            </a:pPr>
            <a:r>
              <a:rPr sz="1800" u="heavy" spc="-5" dirty="0">
                <a:solidFill>
                  <a:srgbClr val="C00000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Lemmatisation-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Lemmatization,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unlike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Stemming,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reduces the inflected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properly</a:t>
            </a:r>
            <a:r>
              <a:rPr sz="1400" spc="-10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ensuring  that the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root</a:t>
            </a:r>
            <a:r>
              <a:rPr sz="1400" spc="-2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	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belongs to the language. In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Lemmatization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root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is called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Lemma.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...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For  example,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runs, running, ran are all forms of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run, therefore run is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of all these 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words.</a:t>
            </a:r>
            <a:endParaRPr sz="1400" dirty="0">
              <a:latin typeface="Arial"/>
              <a:cs typeface="Arial"/>
            </a:endParaRPr>
          </a:p>
          <a:p>
            <a:pPr marL="354965" marR="62230" indent="-342900">
              <a:lnSpc>
                <a:spcPts val="2080"/>
              </a:lnSpc>
              <a:spcBef>
                <a:spcPts val="40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C00000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Removing Stop </a:t>
            </a:r>
            <a:r>
              <a:rPr sz="1800" u="heavy" spc="-15" dirty="0">
                <a:solidFill>
                  <a:srgbClr val="C00000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words</a:t>
            </a:r>
            <a:r>
              <a:rPr sz="1800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00000"/>
                </a:solidFill>
                <a:latin typeface="Arial"/>
                <a:cs typeface="Arial"/>
              </a:rPr>
              <a:t>-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To remove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stop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from a sentence,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you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can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divide your text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into 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 then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remove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if it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exits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the list of stop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provided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by</a:t>
            </a:r>
            <a:r>
              <a:rPr sz="1400" spc="-17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NLTK.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5" dirty="0">
                <a:solidFill>
                  <a:srgbClr val="C00000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Tf </a:t>
            </a:r>
            <a:r>
              <a:rPr sz="1800" u="heavy" dirty="0">
                <a:solidFill>
                  <a:srgbClr val="C00000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 </a:t>
            </a:r>
            <a:r>
              <a:rPr sz="1800" u="heavy" spc="-5" dirty="0">
                <a:solidFill>
                  <a:srgbClr val="C00000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idf Vectorization </a:t>
            </a:r>
            <a:r>
              <a:rPr sz="1800" u="heavy" dirty="0">
                <a:solidFill>
                  <a:srgbClr val="C00000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</a:t>
            </a:r>
            <a:r>
              <a:rPr sz="18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TF-IDF stands for “Term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Frequency —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Inverse Document</a:t>
            </a:r>
            <a:r>
              <a:rPr sz="1400" spc="-1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Frequency”.</a:t>
            </a:r>
            <a:endParaRPr sz="1400" dirty="0">
              <a:latin typeface="Arial"/>
              <a:cs typeface="Arial"/>
            </a:endParaRPr>
          </a:p>
          <a:p>
            <a:pPr marL="354965" marR="245745">
              <a:lnSpc>
                <a:spcPct val="115100"/>
              </a:lnSpc>
              <a:spcBef>
                <a:spcPts val="60"/>
              </a:spcBef>
            </a:pP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This is a technique to quantify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documents,</a:t>
            </a:r>
            <a:r>
              <a:rPr sz="1400" spc="-2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we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generally compute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weight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to each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 which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signifies the importance of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the document and corpus.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This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method is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widely 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used technique in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Information Retrieval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 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Text</a:t>
            </a:r>
            <a:r>
              <a:rPr sz="1400" spc="-15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Mining.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6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C00000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Min-max Scaling </a:t>
            </a:r>
            <a:r>
              <a:rPr sz="1800" u="heavy" dirty="0">
                <a:solidFill>
                  <a:srgbClr val="C00000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</a:t>
            </a:r>
            <a:r>
              <a:rPr sz="18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For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each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value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feature, MinMaxScaler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subtracts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minimum value</a:t>
            </a:r>
            <a:r>
              <a:rPr sz="1400" spc="-8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</a:t>
            </a:r>
            <a:endParaRPr sz="1400" dirty="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400" spc="-2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feature</a:t>
            </a:r>
            <a:r>
              <a:rPr sz="1400" spc="-6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then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divides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 by</a:t>
            </a:r>
            <a:r>
              <a:rPr sz="14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400" spc="-2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range.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It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preserves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shape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of</a:t>
            </a:r>
            <a:r>
              <a:rPr sz="14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original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distribution.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EB38FD-489E-49E5-53E4-DD6CEDD6C9B9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6425" y="285750"/>
            <a:ext cx="55911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sng" spc="-5" dirty="0">
                <a:latin typeface="Arial"/>
                <a:cs typeface="Arial"/>
              </a:rPr>
              <a:t>Topic Modelling (LDA and</a:t>
            </a:r>
            <a:r>
              <a:rPr sz="2800" u="sng" spc="40" dirty="0">
                <a:latin typeface="Arial"/>
                <a:cs typeface="Arial"/>
              </a:rPr>
              <a:t> </a:t>
            </a:r>
            <a:r>
              <a:rPr sz="2800" u="sng" spc="-5" dirty="0">
                <a:latin typeface="Arial"/>
                <a:cs typeface="Arial"/>
              </a:rPr>
              <a:t>LSA)</a:t>
            </a:r>
            <a:endParaRPr sz="2800" u="sng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4850" y="1197438"/>
            <a:ext cx="8061325" cy="2986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50000"/>
              </a:lnSpc>
              <a:spcBef>
                <a:spcPts val="105"/>
              </a:spcBef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1800" b="1" u="sng" spc="-5" dirty="0">
                <a:solidFill>
                  <a:srgbClr val="C00000"/>
                </a:solidFill>
                <a:latin typeface="Arial"/>
                <a:cs typeface="Arial"/>
              </a:rPr>
              <a:t>Latent Semantic </a:t>
            </a:r>
            <a:r>
              <a:rPr sz="1800" b="1" u="sng" spc="-10" dirty="0">
                <a:solidFill>
                  <a:srgbClr val="C00000"/>
                </a:solidFill>
                <a:latin typeface="Arial"/>
                <a:cs typeface="Arial"/>
              </a:rPr>
              <a:t>Analysis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(LSA)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used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find the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hidden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topics  represented by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document or text.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This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hidden topics then are used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for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clustering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similar documents together. LSA is an unsupervised algorithm 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hence </a:t>
            </a:r>
            <a:r>
              <a:rPr sz="1800" spc="-25" dirty="0">
                <a:solidFill>
                  <a:srgbClr val="0D3A45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don't know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actual topic of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800" spc="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document.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sz="1800" dirty="0">
                <a:solidFill>
                  <a:srgbClr val="C00000"/>
                </a:solidFill>
                <a:latin typeface="Arial"/>
                <a:cs typeface="Arial"/>
              </a:rPr>
              <a:t>●</a:t>
            </a:r>
            <a:r>
              <a:rPr lang="en-IN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IN" dirty="0">
                <a:solidFill>
                  <a:srgbClr val="0D3A45"/>
                </a:solidFill>
                <a:latin typeface="Arial"/>
                <a:cs typeface="Arial"/>
              </a:rPr>
              <a:t>  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natural language processing,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Latent Dirichlet Allocatio</a:t>
            </a:r>
            <a:r>
              <a:rPr sz="1800" spc="-5" dirty="0">
                <a:solidFill>
                  <a:srgbClr val="C00000"/>
                </a:solidFill>
                <a:latin typeface="Arial"/>
                <a:cs typeface="Arial"/>
              </a:rPr>
              <a:t>n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(LDA) is a </a:t>
            </a:r>
            <a:endParaRPr lang="en-IN" sz="1800" spc="-5" dirty="0">
              <a:solidFill>
                <a:srgbClr val="0D3A45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lang="en-IN" spc="-5" dirty="0">
                <a:solidFill>
                  <a:srgbClr val="0D3A45"/>
                </a:solidFill>
                <a:latin typeface="Arial"/>
                <a:cs typeface="Arial"/>
              </a:rPr>
              <a:t>   </a:t>
            </a:r>
            <a:r>
              <a:rPr lang="en-IN" sz="1800" spc="-5" dirty="0">
                <a:solidFill>
                  <a:srgbClr val="0D3A45"/>
                </a:solidFill>
                <a:latin typeface="Arial"/>
                <a:cs typeface="Arial"/>
              </a:rPr>
              <a:t>  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generative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statistical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model that </a:t>
            </a:r>
            <a:r>
              <a:rPr sz="1800" spc="5" dirty="0">
                <a:solidFill>
                  <a:srgbClr val="0D3A45"/>
                </a:solidFill>
                <a:latin typeface="Arial"/>
                <a:cs typeface="Arial"/>
              </a:rPr>
              <a:t>allows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sets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observations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to be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explained</a:t>
            </a:r>
            <a:endParaRPr lang="en-IN" sz="1800" spc="-5" dirty="0">
              <a:solidFill>
                <a:srgbClr val="0D3A45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lang="en-IN" spc="-5" dirty="0">
                <a:solidFill>
                  <a:srgbClr val="0D3A45"/>
                </a:solidFill>
                <a:latin typeface="Arial"/>
                <a:cs typeface="Arial"/>
              </a:rPr>
              <a:t>  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lang="en-IN"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by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unobserved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groups that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explain </a:t>
            </a:r>
            <a:r>
              <a:rPr sz="1800" spc="10" dirty="0">
                <a:solidFill>
                  <a:srgbClr val="0D3A45"/>
                </a:solidFill>
                <a:latin typeface="Arial"/>
                <a:cs typeface="Arial"/>
              </a:rPr>
              <a:t>why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some parts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of the  data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are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similar.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4D8BB-5108-3DBB-0923-0BD69DF8CC9F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036" y="212050"/>
            <a:ext cx="576016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rial"/>
                <a:cs typeface="Arial"/>
              </a:rPr>
              <a:t>Topic Modelling (LDA and</a:t>
            </a:r>
            <a:r>
              <a:rPr sz="2800" spc="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LSA)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6020" y="1265249"/>
            <a:ext cx="3535815" cy="3108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7CD18-7D4B-4D28-82DF-B5ED9F3E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91077"/>
            <a:ext cx="5058563" cy="3575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3C79A6-0851-4861-8D0B-76B3D9F9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655773"/>
            <a:ext cx="3424965" cy="2144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2EA844-C266-48F1-B27E-027A556BC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742" y="2800350"/>
            <a:ext cx="3484223" cy="21736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ADEDFC-4BD5-CF27-3F35-6D3961FFE061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8C3C5A4-49E7-0A7F-15C7-14933A431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1342"/>
            <a:ext cx="4114800" cy="287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C52CDDF-641D-5AC4-1C0C-986577F2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158" y="1961342"/>
            <a:ext cx="4440752" cy="28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8DD872-9D12-E7E8-B30F-6AEC2F934271}"/>
              </a:ext>
            </a:extLst>
          </p:cNvPr>
          <p:cNvSpPr txBox="1"/>
          <p:nvPr/>
        </p:nvSpPr>
        <p:spPr>
          <a:xfrm>
            <a:off x="838200" y="1228609"/>
            <a:ext cx="335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Countries</a:t>
            </a:r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 with the most content available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677BD-E698-FCC8-F6EB-A9A8BBC2EF97}"/>
              </a:ext>
            </a:extLst>
          </p:cNvPr>
          <p:cNvSpPr txBox="1"/>
          <p:nvPr/>
        </p:nvSpPr>
        <p:spPr>
          <a:xfrm>
            <a:off x="5562600" y="1247950"/>
            <a:ext cx="236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 Cast to Choose?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0A2ED3-79AC-FA95-9CB4-63F977A8FD31}"/>
              </a:ext>
            </a:extLst>
          </p:cNvPr>
          <p:cNvSpPr txBox="1"/>
          <p:nvPr/>
        </p:nvSpPr>
        <p:spPr>
          <a:xfrm>
            <a:off x="1981200" y="253118"/>
            <a:ext cx="5562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DA0000"/>
                </a:solidFill>
                <a:effectLst/>
              </a:rPr>
              <a:t>Word Cloud for Countries and Cast</a:t>
            </a:r>
            <a:endParaRPr lang="en-US" sz="2800" b="0" i="0" dirty="0">
              <a:solidFill>
                <a:srgbClr val="DA0000"/>
              </a:solidFill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B25092-D087-E3E1-4A47-7E2269C337CA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0308" y="742950"/>
            <a:ext cx="3548292" cy="3865802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Introduction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Problem</a:t>
            </a:r>
            <a:r>
              <a:rPr b="1" spc="-2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Statement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 Description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Null Value</a:t>
            </a: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Exploratory Data Analysis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 Cleaning</a:t>
            </a:r>
          </a:p>
          <a:p>
            <a:pPr marL="355600" indent="-342900"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Topic</a:t>
            </a:r>
            <a:r>
              <a:rPr lang="en-IN" b="1" spc="-2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modelling</a:t>
            </a:r>
            <a:endParaRPr lang="en-IN"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 Implementation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K- Means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Cluster</a:t>
            </a:r>
            <a:r>
              <a:rPr b="1" spc="-1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Analysis</a:t>
            </a:r>
            <a:endParaRPr lang="en-IN" b="1" spc="-10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1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Conclusion</a:t>
            </a: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endParaRPr sz="1800" dirty="0">
              <a:latin typeface="Arial"/>
              <a:cs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69DC74-3B92-9746-C738-FB0CA49C8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81" y="133350"/>
            <a:ext cx="5421630" cy="553998"/>
          </a:xfrm>
        </p:spPr>
        <p:txBody>
          <a:bodyPr/>
          <a:lstStyle/>
          <a:p>
            <a:r>
              <a:rPr lang="en-IN" sz="3600" u="sng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CF942-AA7D-EC08-1BB1-505BA9454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19150"/>
            <a:ext cx="4191000" cy="3143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8A6CEE-16D7-E4DB-7D43-1A2273EE8E74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FE59985-7BCB-9CA1-7AC9-A6F9AB34D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5438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3D2024-1891-5C1A-9333-D8A279ECC1F7}"/>
              </a:ext>
            </a:extLst>
          </p:cNvPr>
          <p:cNvSpPr txBox="1"/>
          <p:nvPr/>
        </p:nvSpPr>
        <p:spPr>
          <a:xfrm>
            <a:off x="2895600" y="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i="0" dirty="0">
                <a:solidFill>
                  <a:srgbClr val="D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Correlation Heatmap</a:t>
            </a:r>
            <a:endParaRPr lang="en-IN" sz="2800" b="0" i="0" dirty="0">
              <a:solidFill>
                <a:srgbClr val="DA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6852FF-8601-0D43-80D2-950B9161EAB0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214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708960"/>
            <a:ext cx="3270612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Aﬃnity</a:t>
            </a:r>
            <a:r>
              <a:rPr b="1"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E176A1F-FC86-E207-DAFD-2982D7304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1" y="1268562"/>
            <a:ext cx="4032611" cy="28023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995B62-C27B-5705-598A-7DA793698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270" y="1217189"/>
            <a:ext cx="4556513" cy="28023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515A13-7FA2-B6A4-6744-810517E2758E}"/>
              </a:ext>
            </a:extLst>
          </p:cNvPr>
          <p:cNvSpPr txBox="1"/>
          <p:nvPr/>
        </p:nvSpPr>
        <p:spPr>
          <a:xfrm>
            <a:off x="4724400" y="662793"/>
            <a:ext cx="4035606" cy="36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  Agglomerative</a:t>
            </a:r>
            <a:r>
              <a:rPr lang="en-IN" b="1"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3E61E8-E903-20E6-B676-ABC9E33C9317}"/>
              </a:ext>
            </a:extLst>
          </p:cNvPr>
          <p:cNvSpPr txBox="1"/>
          <p:nvPr/>
        </p:nvSpPr>
        <p:spPr>
          <a:xfrm>
            <a:off x="4229100" y="4207820"/>
            <a:ext cx="4800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we cut vertical lines with a horizontal line to obtain the number of clusters. Number of </a:t>
            </a: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clusters = 4 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average </a:t>
            </a:r>
            <a:r>
              <a:rPr lang="en-US" sz="14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0.17296314851287742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1D49-A2D1-6BBA-790E-35E1644369A1}"/>
              </a:ext>
            </a:extLst>
          </p:cNvPr>
          <p:cNvSpPr txBox="1"/>
          <p:nvPr/>
        </p:nvSpPr>
        <p:spPr>
          <a:xfrm>
            <a:off x="685800" y="4239653"/>
            <a:ext cx="3429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Converged after 81 iterations. 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Estimated number of clusters: 13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 Coefficient: 0.244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6BC245-0865-E327-4142-0CEFE2BF0CE4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9288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15DC6-903E-BBE0-86C5-7D140FA4790C}"/>
              </a:ext>
            </a:extLst>
          </p:cNvPr>
          <p:cNvSpPr txBox="1"/>
          <p:nvPr/>
        </p:nvSpPr>
        <p:spPr>
          <a:xfrm>
            <a:off x="381000" y="5960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AB95A0A-5696-F3DE-AC29-F62375D57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9" y="965377"/>
            <a:ext cx="4043833" cy="19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0C9858F-1520-7F25-CBC0-D9E35082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73" y="3028950"/>
            <a:ext cx="4043833" cy="20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007D2A3-83FB-2A66-F52A-6ADC5606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1" y="743202"/>
            <a:ext cx="4599141" cy="205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12FF163D-EFAF-7692-EA26-FA3E15F96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1" y="2796182"/>
            <a:ext cx="4627794" cy="234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B8AC79-BDC1-0818-3312-DCF4D9C60A7D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838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539007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sz="3200" b="1" spc="-90" dirty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b="1" spc="-5" dirty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15DC6-903E-BBE0-86C5-7D140FA4790C}"/>
              </a:ext>
            </a:extLst>
          </p:cNvPr>
          <p:cNvSpPr txBox="1"/>
          <p:nvPr/>
        </p:nvSpPr>
        <p:spPr>
          <a:xfrm>
            <a:off x="381000" y="5960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406911-CEBC-2533-F16D-C5F2E25DE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65377"/>
            <a:ext cx="5390076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312B05-D603-C45C-AA21-3F0F36EABBDB}"/>
              </a:ext>
            </a:extLst>
          </p:cNvPr>
          <p:cNvSpPr txBox="1"/>
          <p:nvPr/>
        </p:nvSpPr>
        <p:spPr>
          <a:xfrm>
            <a:off x="152400" y="3470452"/>
            <a:ext cx="6705599" cy="14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2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0.7049787496083262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3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0.5882004012129721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4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0.6505186632729437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5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0.56376469026194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6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0.4504666294372765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F3EA1-F202-840A-F5ED-5954AD3E491B}"/>
              </a:ext>
            </a:extLst>
          </p:cNvPr>
          <p:cNvSpPr txBox="1"/>
          <p:nvPr/>
        </p:nvSpPr>
        <p:spPr>
          <a:xfrm>
            <a:off x="5542476" y="1173389"/>
            <a:ext cx="3581400" cy="3001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is the Silhouette analysis done on the above plots to select an optimal value 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value of 4 and 5 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looks to be the optimal one. The silhouette score for each cluster is above average silhouette scores.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839991-2D23-2DEB-3AB4-0158A41B49DA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241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8015" y="133350"/>
            <a:ext cx="20478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/>
              </a:rPr>
              <a:t>K -</a:t>
            </a:r>
            <a:r>
              <a:rPr sz="3200" spc="-80" dirty="0">
                <a:latin typeface="+mn-lt"/>
                <a:cs typeface="Arial"/>
              </a:rPr>
              <a:t> </a:t>
            </a:r>
            <a:r>
              <a:rPr sz="3200" spc="-5" dirty="0">
                <a:latin typeface="+mn-lt"/>
                <a:cs typeface="Arial"/>
              </a:rPr>
              <a:t>Means</a:t>
            </a:r>
            <a:endParaRPr sz="3200" dirty="0">
              <a:latin typeface="+mn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973" y="838218"/>
            <a:ext cx="8115934" cy="29994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1600" spc="5" dirty="0">
                <a:solidFill>
                  <a:srgbClr val="0D3A45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process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learning data, the K-means algorithm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in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data mining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starts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with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a  first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group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randomly selected centroids,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which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are used as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beginning  points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for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every cluster, and then performs iterative (repetitive) calculations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to 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optimize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positions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the centroids</a:t>
            </a:r>
            <a:endParaRPr sz="1600" dirty="0">
              <a:latin typeface="Arial"/>
              <a:cs typeface="Arial"/>
            </a:endParaRPr>
          </a:p>
          <a:p>
            <a:pPr marL="12700" algn="just">
              <a:lnSpc>
                <a:spcPct val="150000"/>
              </a:lnSpc>
              <a:spcBef>
                <a:spcPts val="325"/>
              </a:spcBef>
            </a:pP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It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halts creating and optimizing clusters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when</a:t>
            </a:r>
            <a:r>
              <a:rPr sz="1600" spc="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either:</a:t>
            </a:r>
            <a:endParaRPr sz="1600" dirty="0">
              <a:latin typeface="Arial"/>
              <a:cs typeface="Arial"/>
            </a:endParaRPr>
          </a:p>
          <a:p>
            <a:pPr marL="355600" marR="159385" indent="-342900" algn="just">
              <a:lnSpc>
                <a:spcPct val="150000"/>
              </a:lnSpc>
              <a:buChar char="●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centroids have stabilized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—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there is </a:t>
            </a:r>
            <a:r>
              <a:rPr sz="1600" spc="-10" dirty="0">
                <a:solidFill>
                  <a:srgbClr val="0D3A45"/>
                </a:solidFill>
                <a:latin typeface="Arial"/>
                <a:cs typeface="Arial"/>
              </a:rPr>
              <a:t>no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change in their values because  the clustering has been</a:t>
            </a:r>
            <a:r>
              <a:rPr sz="1600" spc="4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successful.</a:t>
            </a:r>
            <a:endParaRPr sz="1600" dirty="0">
              <a:latin typeface="Arial"/>
              <a:cs typeface="Arial"/>
            </a:endParaRPr>
          </a:p>
          <a:p>
            <a:pPr marL="355600" indent="-342900" algn="just">
              <a:lnSpc>
                <a:spcPct val="150000"/>
              </a:lnSpc>
              <a:spcBef>
                <a:spcPts val="325"/>
              </a:spcBef>
              <a:buChar char="●"/>
              <a:tabLst>
                <a:tab pos="354965" algn="l"/>
                <a:tab pos="355600" algn="l"/>
              </a:tabLst>
            </a:pPr>
            <a:r>
              <a:rPr sz="1600" spc="5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defined number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iterations has been</a:t>
            </a:r>
            <a:r>
              <a:rPr sz="1600" spc="5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achieved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F8E28F-6726-E618-E826-52E6A1239B24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64B65D-E464-7456-EF91-07A375FD600B}"/>
              </a:ext>
            </a:extLst>
          </p:cNvPr>
          <p:cNvSpPr txBox="1"/>
          <p:nvPr/>
        </p:nvSpPr>
        <p:spPr>
          <a:xfrm>
            <a:off x="304800" y="1733550"/>
            <a:ext cx="7772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Elbow Curve: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Elbow Curve is one of the most popular methods to determine this optimal value of k.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The elbow curve uses the sum of squared distance (SSE)to choose an ideal  value of k based on the distance between the data points and their assigned clusters.</a:t>
            </a:r>
          </a:p>
          <a:p>
            <a:pPr algn="just"/>
            <a:r>
              <a:rPr lang="en-IN" b="1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Silhouette score :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Silhouette score is used to evaluate the quality of clusters created using clustering algorithms such as K Means in terms of how well samples are clustered with other samples that are similar to each other.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28DC6-B7DE-9ECB-3612-2A762819D97D}"/>
              </a:ext>
            </a:extLst>
          </p:cNvPr>
          <p:cNvSpPr txBox="1"/>
          <p:nvPr/>
        </p:nvSpPr>
        <p:spPr>
          <a:xfrm>
            <a:off x="228600" y="14687"/>
            <a:ext cx="77724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solidFill>
                  <a:srgbClr val="DA0000"/>
                </a:solidFill>
              </a:rPr>
              <a:t>                           </a:t>
            </a:r>
            <a:r>
              <a:rPr lang="en-IN" sz="3200" b="1" dirty="0">
                <a:solidFill>
                  <a:srgbClr val="DA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 Clustering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 algorithm is an iterative algorithm that tries to partition the dataset into K pre defined distinct non overlapping subgroups where each data point belongs to only one group.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BE3397-4D74-5FA6-9D98-DE96B22D4B5C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551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33350"/>
            <a:ext cx="28956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sz="3200" spc="-5" dirty="0">
                <a:latin typeface="Arial" panose="020B0604020202020204" pitchFamily="34" charset="0"/>
                <a:cs typeface="Arial" panose="020B0604020202020204" pitchFamily="34" charset="0"/>
              </a:rPr>
              <a:t>-Me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200" spc="-5" dirty="0"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53FCA-405F-47F2-91D2-D4CD8C93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28757"/>
            <a:ext cx="7247855" cy="44077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919DB2-CDC5-BA47-F6B3-5C0CB9634050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163967"/>
            <a:ext cx="24288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945601"/>
            <a:ext cx="8316468" cy="2944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D72CFC-7DAC-3B3C-9946-AC965BDEA4E0}"/>
              </a:ext>
            </a:extLst>
          </p:cNvPr>
          <p:cNvSpPr txBox="1"/>
          <p:nvPr/>
        </p:nvSpPr>
        <p:spPr>
          <a:xfrm>
            <a:off x="685800" y="4166977"/>
            <a:ext cx="800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clearly see that one cluster is the largest and one cluster has the fewest number of movies.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605A8A-FC3C-5F11-6569-1C08A9F2DE82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6921A5-0284-4D80-6F1E-4A29801C40DE}"/>
              </a:ext>
            </a:extLst>
          </p:cNvPr>
          <p:cNvSpPr txBox="1"/>
          <p:nvPr/>
        </p:nvSpPr>
        <p:spPr>
          <a:xfrm>
            <a:off x="0" y="0"/>
            <a:ext cx="441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DA0000"/>
                </a:solidFill>
                <a:effectLst/>
              </a:rPr>
              <a:t>Run </a:t>
            </a:r>
            <a:r>
              <a:rPr lang="en-IN" sz="2800" b="1" dirty="0">
                <a:solidFill>
                  <a:srgbClr val="D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  <a:r>
              <a:rPr lang="en-IN" sz="2800" b="1" dirty="0">
                <a:solidFill>
                  <a:srgbClr val="DA0000"/>
                </a:solidFill>
                <a:effectLst/>
              </a:rPr>
              <a:t> 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B5F1E-16BC-42EB-F0AA-9A05671AD368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48C57F-2F79-8A99-1431-A41724D00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0" r="1666" b="5094"/>
          <a:stretch/>
        </p:blipFill>
        <p:spPr>
          <a:xfrm>
            <a:off x="0" y="666750"/>
            <a:ext cx="8991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53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3774" y="40972"/>
            <a:ext cx="289082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u="sng" spc="-5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sz="3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396EC-D97F-F604-CF6D-612F13C22790}"/>
              </a:ext>
            </a:extLst>
          </p:cNvPr>
          <p:cNvSpPr txBox="1"/>
          <p:nvPr/>
        </p:nvSpPr>
        <p:spPr>
          <a:xfrm>
            <a:off x="228600" y="713348"/>
            <a:ext cx="8458200" cy="4298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 contains 7787 rows and 12 columns in that cast and director features contains  large number of missing values so we can drop it.</a:t>
            </a:r>
          </a:p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two types of content TV shows and Movies (30.9% contains TV shows and 69.1% contains Movies).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films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released in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 2018, 2019, and</a:t>
            </a:r>
            <a:r>
              <a:rPr lang="en-US" sz="1200" spc="-3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and</a:t>
            </a:r>
            <a:r>
              <a:rPr lang="en-IN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states have the maximum content on Netflix.</a:t>
            </a:r>
          </a:p>
          <a:p>
            <a:pPr marL="183515" marR="252729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months of </a:t>
            </a:r>
            <a:r>
              <a:rPr lang="en-US" sz="1200" spc="-1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October, November,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 and January had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largest number of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Tv-shows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released.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algn="just">
              <a:lnSpc>
                <a:spcPct val="100000"/>
              </a:lnSpc>
              <a:spcBef>
                <a:spcPts val="23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USA, India,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Kingdom, Canada, and Egypt are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top five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</a:t>
            </a:r>
            <a:r>
              <a:rPr lang="en-US" sz="1200" spc="-5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algorithm, we utilized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type, </a:t>
            </a:r>
            <a:r>
              <a:rPr lang="en-US" sz="1200" spc="-1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nation, released </a:t>
            </a:r>
            <a:r>
              <a:rPr lang="en-US" sz="1200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genre, and</a:t>
            </a:r>
            <a:r>
              <a:rPr lang="en-US" sz="1200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year.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8415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LDA and LSA has sorted much more similar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group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1200" spc="8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6" algn="just">
              <a:lnSpc>
                <a:spcPct val="100000"/>
              </a:lnSpc>
              <a:spcBef>
                <a:spcPts val="32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19100" algn="l"/>
                <a:tab pos="419734" algn="l"/>
              </a:tabLst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different clustering models </a:t>
            </a:r>
            <a:r>
              <a:rPr lang="en-IN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hierarchical, Agglomerative clustering on data we got the best cluster arrangements.</a:t>
            </a:r>
          </a:p>
          <a:p>
            <a:pPr marL="184150" algn="just">
              <a:lnSpc>
                <a:spcPct val="100000"/>
              </a:lnSpc>
              <a:spcBef>
                <a:spcPts val="229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Affinity Propagation, we had 13 clusters and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Silhouette Coefficient score of</a:t>
            </a:r>
            <a:r>
              <a:rPr lang="en-US" sz="1200" spc="-8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0.244.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340995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12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cut vertical lines with a horizontal line to obtain the number of clusters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Agglomerative Clustering. There  were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clusters, with an average silhouette score of 0.17296314851287742.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5080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we used was k-means clustering, which consisted of 2,3,4,5,6 clusters.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numbers of  clusters gives us good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fitting.</a:t>
            </a:r>
          </a:p>
          <a:p>
            <a:pPr marL="183516" algn="just">
              <a:lnSpc>
                <a:spcPct val="100000"/>
              </a:lnSpc>
              <a:spcBef>
                <a:spcPts val="32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19100" algn="l"/>
                <a:tab pos="419734" algn="l"/>
              </a:tabLst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applying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-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means optimal value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 is</a:t>
            </a:r>
            <a:r>
              <a:rPr lang="en-US" sz="1200" spc="1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5080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Silhouette score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set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data points is used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how  dense and well-separated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r>
              <a:rPr lang="en-US" sz="1200" spc="6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2590" marR="5080" indent="-390525">
              <a:lnSpc>
                <a:spcPct val="114999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endParaRPr lang="en-US" sz="105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AC4E2-7F65-B0AF-475A-3E38AEEF9175}"/>
              </a:ext>
            </a:extLst>
          </p:cNvPr>
          <p:cNvSpPr txBox="1"/>
          <p:nvPr/>
        </p:nvSpPr>
        <p:spPr>
          <a:xfrm>
            <a:off x="685800" y="5086350"/>
            <a:ext cx="8458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rgbClr val="0D3A45"/>
                </a:solidFill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E83311-C7CF-E2D8-D2CE-E4E1F7910469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005" y="65782"/>
            <a:ext cx="8976995" cy="5143500"/>
          </a:xfrm>
          <a:custGeom>
            <a:avLst/>
            <a:gdLst/>
            <a:ahLst/>
            <a:cxnLst/>
            <a:rect l="l" t="t" r="r" b="b"/>
            <a:pathLst>
              <a:path w="8976995" h="5143500">
                <a:moveTo>
                  <a:pt x="0" y="5143489"/>
                </a:moveTo>
                <a:lnTo>
                  <a:pt x="8976881" y="5143489"/>
                </a:lnTo>
                <a:lnTo>
                  <a:pt x="8976881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F4FD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8602957" y="66524"/>
            <a:ext cx="348619" cy="357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2298" y="916848"/>
            <a:ext cx="793115" cy="1076960"/>
            <a:chOff x="542298" y="916848"/>
            <a:chExt cx="793115" cy="1076960"/>
          </a:xfrm>
          <a:solidFill>
            <a:schemeClr val="accent1">
              <a:lumMod val="75000"/>
            </a:schemeClr>
          </a:solidFill>
        </p:grpSpPr>
        <p:sp>
          <p:nvSpPr>
            <p:cNvPr id="5" name="object 5"/>
            <p:cNvSpPr/>
            <p:nvPr/>
          </p:nvSpPr>
          <p:spPr>
            <a:xfrm>
              <a:off x="554998" y="929548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383549" y="1051075"/>
                  </a:move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6"/>
                  </a:lnTo>
                  <a:lnTo>
                    <a:pt x="383549" y="1051075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4998" y="929548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6"/>
                  </a:lnTo>
                  <a:lnTo>
                    <a:pt x="383549" y="1051075"/>
                  </a:ln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grpFill/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3778" y="1411110"/>
            <a:ext cx="588184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b="1" spc="-5" dirty="0">
                <a:solidFill>
                  <a:srgbClr val="F4FDFF"/>
                </a:solidFill>
                <a:latin typeface="Arial"/>
                <a:cs typeface="Arial"/>
              </a:rPr>
              <a:t>Netflix</a:t>
            </a:r>
            <a:r>
              <a:rPr sz="900" b="1" spc="-5" dirty="0">
                <a:solidFill>
                  <a:srgbClr val="F4FDFF"/>
                </a:solidFill>
                <a:latin typeface="Arial"/>
                <a:cs typeface="Arial"/>
              </a:rPr>
              <a:t>:</a:t>
            </a:r>
            <a:endParaRPr sz="9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09262" y="916843"/>
            <a:ext cx="7453738" cy="708660"/>
            <a:chOff x="1309262" y="916843"/>
            <a:chExt cx="7130415" cy="708660"/>
          </a:xfrm>
          <a:solidFill>
            <a:schemeClr val="accent1">
              <a:lumMod val="75000"/>
            </a:schemeClr>
          </a:solidFill>
        </p:grpSpPr>
        <p:sp>
          <p:nvSpPr>
            <p:cNvPr id="9" name="object 9"/>
            <p:cNvSpPr/>
            <p:nvPr/>
          </p:nvSpPr>
          <p:spPr>
            <a:xfrm>
              <a:off x="1321962" y="929543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6991046" y="683076"/>
                  </a:moveTo>
                  <a:lnTo>
                    <a:pt x="0" y="683073"/>
                  </a:lnTo>
                  <a:lnTo>
                    <a:pt x="9" y="0"/>
                  </a:lnTo>
                  <a:lnTo>
                    <a:pt x="6991046" y="7"/>
                  </a:lnTo>
                  <a:lnTo>
                    <a:pt x="7035360" y="8954"/>
                  </a:lnTo>
                  <a:lnTo>
                    <a:pt x="7071549" y="33352"/>
                  </a:lnTo>
                  <a:lnTo>
                    <a:pt x="7095948" y="69539"/>
                  </a:lnTo>
                  <a:lnTo>
                    <a:pt x="7104895" y="113854"/>
                  </a:lnTo>
                  <a:lnTo>
                    <a:pt x="7104895" y="569228"/>
                  </a:lnTo>
                  <a:lnTo>
                    <a:pt x="7096227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6" y="683076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1962" y="929543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7104895" y="113854"/>
                  </a:moveTo>
                  <a:lnTo>
                    <a:pt x="7104895" y="569228"/>
                  </a:lnTo>
                  <a:lnTo>
                    <a:pt x="7102687" y="591543"/>
                  </a:lnTo>
                  <a:lnTo>
                    <a:pt x="7096226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5" y="683076"/>
                  </a:lnTo>
                  <a:lnTo>
                    <a:pt x="4" y="683076"/>
                  </a:lnTo>
                  <a:lnTo>
                    <a:pt x="4" y="7"/>
                  </a:lnTo>
                  <a:lnTo>
                    <a:pt x="6991045" y="7"/>
                  </a:lnTo>
                  <a:lnTo>
                    <a:pt x="7035360" y="8954"/>
                  </a:lnTo>
                  <a:lnTo>
                    <a:pt x="7071548" y="33352"/>
                  </a:lnTo>
                  <a:lnTo>
                    <a:pt x="7095948" y="69539"/>
                  </a:lnTo>
                  <a:lnTo>
                    <a:pt x="7104895" y="113854"/>
                  </a:lnTo>
                  <a:close/>
                </a:path>
              </a:pathLst>
            </a:custGeom>
            <a:grpFill/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88770" y="1027836"/>
              <a:ext cx="6898005" cy="360680"/>
            </a:xfrm>
            <a:custGeom>
              <a:avLst/>
              <a:gdLst/>
              <a:ahLst/>
              <a:cxnLst/>
              <a:rect l="l" t="t" r="r" b="b"/>
              <a:pathLst>
                <a:path w="6898005" h="360680">
                  <a:moveTo>
                    <a:pt x="6771297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6771297" y="167640"/>
                  </a:lnTo>
                  <a:lnTo>
                    <a:pt x="6771297" y="0"/>
                  </a:lnTo>
                  <a:close/>
                </a:path>
                <a:path w="6898005" h="360680">
                  <a:moveTo>
                    <a:pt x="6897802" y="192786"/>
                  </a:moveTo>
                  <a:lnTo>
                    <a:pt x="0" y="192786"/>
                  </a:lnTo>
                  <a:lnTo>
                    <a:pt x="0" y="360426"/>
                  </a:lnTo>
                  <a:lnTo>
                    <a:pt x="6897802" y="360426"/>
                  </a:lnTo>
                  <a:lnTo>
                    <a:pt x="6897802" y="192786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76070" y="984393"/>
            <a:ext cx="6922134" cy="3856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spc="-5" dirty="0">
                <a:solidFill>
                  <a:schemeClr val="bg1"/>
                </a:solidFill>
                <a:latin typeface="Arial"/>
                <a:cs typeface="Arial"/>
              </a:rPr>
              <a:t>Netflix is </a:t>
            </a:r>
            <a:r>
              <a:rPr sz="1100" dirty="0">
                <a:solidFill>
                  <a:schemeClr val="bg1"/>
                </a:solidFill>
                <a:latin typeface="Arial"/>
                <a:cs typeface="Arial"/>
              </a:rPr>
              <a:t>a company </a:t>
            </a:r>
            <a:r>
              <a:rPr sz="1100" spc="-5" dirty="0">
                <a:solidFill>
                  <a:schemeClr val="bg1"/>
                </a:solidFill>
                <a:latin typeface="Arial"/>
                <a:cs typeface="Arial"/>
              </a:rPr>
              <a:t>that </a:t>
            </a:r>
            <a:r>
              <a:rPr sz="1100" dirty="0">
                <a:solidFill>
                  <a:schemeClr val="bg1"/>
                </a:solidFill>
                <a:latin typeface="Arial"/>
                <a:cs typeface="Arial"/>
              </a:rPr>
              <a:t>manages a </a:t>
            </a:r>
            <a:r>
              <a:rPr sz="1100" spc="-5" dirty="0">
                <a:solidFill>
                  <a:schemeClr val="bg1"/>
                </a:solidFill>
                <a:latin typeface="Arial"/>
                <a:cs typeface="Arial"/>
              </a:rPr>
              <a:t>large </a:t>
            </a:r>
            <a:r>
              <a:rPr sz="1100" dirty="0">
                <a:solidFill>
                  <a:schemeClr val="bg1"/>
                </a:solidFill>
                <a:latin typeface="Arial"/>
                <a:cs typeface="Arial"/>
              </a:rPr>
              <a:t>collection </a:t>
            </a:r>
            <a:r>
              <a:rPr sz="1100" spc="-5" dirty="0">
                <a:solidFill>
                  <a:schemeClr val="bg1"/>
                </a:solidFill>
                <a:latin typeface="Arial"/>
                <a:cs typeface="Arial"/>
              </a:rPr>
              <a:t>of TV </a:t>
            </a:r>
            <a:r>
              <a:rPr sz="1100" dirty="0">
                <a:solidFill>
                  <a:schemeClr val="bg1"/>
                </a:solidFill>
                <a:latin typeface="Arial"/>
                <a:cs typeface="Arial"/>
              </a:rPr>
              <a:t>shows </a:t>
            </a:r>
            <a:r>
              <a:rPr sz="1100" spc="-5" dirty="0">
                <a:solidFill>
                  <a:schemeClr val="bg1"/>
                </a:solidFill>
                <a:latin typeface="Arial"/>
                <a:cs typeface="Arial"/>
              </a:rPr>
              <a:t>and </a:t>
            </a:r>
            <a:r>
              <a:rPr sz="1100" dirty="0">
                <a:solidFill>
                  <a:schemeClr val="bg1"/>
                </a:solidFill>
                <a:latin typeface="Arial"/>
                <a:cs typeface="Arial"/>
              </a:rPr>
              <a:t>movies, streaming </a:t>
            </a:r>
            <a:r>
              <a:rPr sz="1100" spc="-5" dirty="0">
                <a:solidFill>
                  <a:schemeClr val="bg1"/>
                </a:solidFill>
                <a:latin typeface="Arial"/>
                <a:cs typeface="Arial"/>
              </a:rPr>
              <a:t>it anytime </a:t>
            </a:r>
            <a:r>
              <a:rPr sz="1100" dirty="0">
                <a:solidFill>
                  <a:schemeClr val="bg1"/>
                </a:solidFill>
                <a:latin typeface="Arial"/>
                <a:cs typeface="Arial"/>
              </a:rPr>
              <a:t>via </a:t>
            </a:r>
            <a:r>
              <a:rPr sz="1100" spc="-5" dirty="0">
                <a:solidFill>
                  <a:schemeClr val="bg1"/>
                </a:solidFill>
                <a:latin typeface="Arial"/>
                <a:cs typeface="Arial"/>
              </a:rPr>
              <a:t>online.  This business is profitable because users </a:t>
            </a:r>
            <a:r>
              <a:rPr sz="1100" dirty="0">
                <a:solidFill>
                  <a:schemeClr val="bg1"/>
                </a:solidFill>
                <a:latin typeface="Arial"/>
                <a:cs typeface="Arial"/>
              </a:rPr>
              <a:t>make a monthly </a:t>
            </a:r>
            <a:r>
              <a:rPr sz="1100" spc="-5" dirty="0">
                <a:solidFill>
                  <a:schemeClr val="bg1"/>
                </a:solidFill>
                <a:latin typeface="Arial"/>
                <a:cs typeface="Arial"/>
              </a:rPr>
              <a:t>payment to access the platform. </a:t>
            </a:r>
            <a:r>
              <a:rPr sz="1100" spc="-15" dirty="0">
                <a:solidFill>
                  <a:schemeClr val="bg1"/>
                </a:solidFill>
                <a:latin typeface="Arial"/>
                <a:cs typeface="Arial"/>
              </a:rPr>
              <a:t>However,</a:t>
            </a:r>
            <a:r>
              <a:rPr sz="11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chemeClr val="bg1"/>
                </a:solidFill>
                <a:latin typeface="Arial"/>
                <a:cs typeface="Arial"/>
              </a:rPr>
              <a:t>customers</a:t>
            </a:r>
          </a:p>
        </p:txBody>
      </p:sp>
      <p:sp>
        <p:nvSpPr>
          <p:cNvPr id="13" name="object 13"/>
          <p:cNvSpPr/>
          <p:nvPr/>
        </p:nvSpPr>
        <p:spPr>
          <a:xfrm>
            <a:off x="1388770" y="1413399"/>
            <a:ext cx="2592070" cy="167640"/>
          </a:xfrm>
          <a:custGeom>
            <a:avLst/>
            <a:gdLst/>
            <a:ahLst/>
            <a:cxnLst/>
            <a:rect l="l" t="t" r="r" b="b"/>
            <a:pathLst>
              <a:path w="2592070" h="167640">
                <a:moveTo>
                  <a:pt x="2591604" y="167639"/>
                </a:moveTo>
                <a:lnTo>
                  <a:pt x="0" y="167639"/>
                </a:lnTo>
                <a:lnTo>
                  <a:pt x="0" y="0"/>
                </a:lnTo>
                <a:lnTo>
                  <a:pt x="2591604" y="0"/>
                </a:lnTo>
                <a:lnTo>
                  <a:pt x="2591604" y="167639"/>
                </a:lnTo>
                <a:close/>
              </a:path>
            </a:pathLst>
          </a:custGeom>
          <a:solidFill>
            <a:srgbClr val="EB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76070" y="1395111"/>
            <a:ext cx="2616200" cy="1821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100" dirty="0">
                <a:solidFill>
                  <a:schemeClr val="bg1"/>
                </a:solidFill>
                <a:latin typeface="Arial"/>
                <a:cs typeface="Arial"/>
              </a:rPr>
              <a:t>can cancel </a:t>
            </a:r>
            <a:r>
              <a:rPr lang="en-IN" sz="1100" spc="-5" dirty="0">
                <a:solidFill>
                  <a:schemeClr val="bg1"/>
                </a:solidFill>
                <a:latin typeface="Arial"/>
                <a:cs typeface="Arial"/>
              </a:rPr>
              <a:t>their </a:t>
            </a:r>
            <a:r>
              <a:rPr lang="en-IN" sz="1100" dirty="0">
                <a:solidFill>
                  <a:schemeClr val="bg1"/>
                </a:solidFill>
                <a:latin typeface="Arial"/>
                <a:cs typeface="Arial"/>
              </a:rPr>
              <a:t>subscriptions </a:t>
            </a:r>
            <a:r>
              <a:rPr lang="en-IN" sz="1100" spc="-5" dirty="0">
                <a:solidFill>
                  <a:schemeClr val="bg1"/>
                </a:solidFill>
                <a:latin typeface="Arial"/>
                <a:cs typeface="Arial"/>
              </a:rPr>
              <a:t>at any</a:t>
            </a:r>
            <a:r>
              <a:rPr lang="en-IN" sz="1100" spc="-1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IN" sz="1100" spc="-5" dirty="0">
                <a:solidFill>
                  <a:schemeClr val="bg1"/>
                </a:solidFill>
                <a:latin typeface="Arial"/>
                <a:cs typeface="Arial"/>
              </a:rPr>
              <a:t>time</a:t>
            </a:r>
            <a:r>
              <a:rPr sz="1100" spc="-5" dirty="0">
                <a:latin typeface="Arial"/>
                <a:cs typeface="Arial"/>
              </a:rPr>
              <a:t>.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7154" y="2364533"/>
            <a:ext cx="8182570" cy="1051560"/>
            <a:chOff x="555023" y="2344385"/>
            <a:chExt cx="7871959" cy="1051560"/>
          </a:xfrm>
          <a:solidFill>
            <a:schemeClr val="accent1">
              <a:lumMod val="75000"/>
            </a:schemeClr>
          </a:solidFill>
        </p:grpSpPr>
        <p:sp>
          <p:nvSpPr>
            <p:cNvPr id="16" name="object 16"/>
            <p:cNvSpPr/>
            <p:nvPr/>
          </p:nvSpPr>
          <p:spPr>
            <a:xfrm>
              <a:off x="555023" y="2367245"/>
              <a:ext cx="767715" cy="102870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383549" y="1028622"/>
                  </a:move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45073"/>
                  </a:lnTo>
                  <a:lnTo>
                    <a:pt x="383549" y="102862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5023" y="2344385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767098" y="0"/>
                  </a:moveTo>
                  <a:lnTo>
                    <a:pt x="767098" y="645073"/>
                  </a:lnTo>
                  <a:lnTo>
                    <a:pt x="383549" y="1028622"/>
                  </a:ln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grpFill/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6999666" y="631276"/>
                  </a:moveTo>
                  <a:lnTo>
                    <a:pt x="0" y="631276"/>
                  </a:lnTo>
                  <a:lnTo>
                    <a:pt x="7" y="0"/>
                  </a:lnTo>
                  <a:lnTo>
                    <a:pt x="6999666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lnTo>
                    <a:pt x="7104890" y="526076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1" y="623273"/>
                  </a:lnTo>
                  <a:lnTo>
                    <a:pt x="6999666" y="631276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7104890" y="105219"/>
                  </a:moveTo>
                  <a:lnTo>
                    <a:pt x="7104890" y="526076"/>
                  </a:lnTo>
                  <a:lnTo>
                    <a:pt x="7102851" y="546694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0" y="623273"/>
                  </a:lnTo>
                  <a:lnTo>
                    <a:pt x="6999665" y="631276"/>
                  </a:lnTo>
                  <a:lnTo>
                    <a:pt x="4" y="631276"/>
                  </a:lnTo>
                  <a:lnTo>
                    <a:pt x="4" y="4"/>
                  </a:lnTo>
                  <a:lnTo>
                    <a:pt x="6999665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close/>
                </a:path>
              </a:pathLst>
            </a:custGeom>
            <a:grpFill/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2565" y="2570036"/>
              <a:ext cx="2901950" cy="165100"/>
            </a:xfrm>
            <a:custGeom>
              <a:avLst/>
              <a:gdLst/>
              <a:ahLst/>
              <a:cxnLst/>
              <a:rect l="l" t="t" r="r" b="b"/>
              <a:pathLst>
                <a:path w="2901950" h="165100">
                  <a:moveTo>
                    <a:pt x="2901619" y="164591"/>
                  </a:moveTo>
                  <a:lnTo>
                    <a:pt x="0" y="164591"/>
                  </a:lnTo>
                  <a:lnTo>
                    <a:pt x="0" y="0"/>
                  </a:lnTo>
                  <a:lnTo>
                    <a:pt x="2901619" y="0"/>
                  </a:lnTo>
                  <a:lnTo>
                    <a:pt x="2901619" y="16459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41264" y="2502338"/>
            <a:ext cx="3750310" cy="461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9005" indent="-92075">
              <a:lnSpc>
                <a:spcPct val="100000"/>
              </a:lnSpc>
              <a:spcBef>
                <a:spcPts val="100"/>
              </a:spcBef>
              <a:buChar char="•"/>
              <a:tabLst>
                <a:tab pos="929640" algn="l"/>
              </a:tabLst>
            </a:pPr>
            <a:r>
              <a:rPr sz="1200" spc="-5" dirty="0">
                <a:solidFill>
                  <a:schemeClr val="bg1"/>
                </a:solidFill>
                <a:latin typeface="Times New Roman"/>
                <a:cs typeface="Times New Roman"/>
              </a:rPr>
              <a:t>Unsupervised Machine Learning</a:t>
            </a:r>
            <a:r>
              <a:rPr sz="1200" spc="26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chemeClr val="bg1"/>
                </a:solidFill>
                <a:latin typeface="Times New Roman"/>
                <a:cs typeface="Times New Roman"/>
              </a:rPr>
              <a:t>(Clustering)</a:t>
            </a: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900" b="1" dirty="0">
                <a:solidFill>
                  <a:srgbClr val="F4FDFF"/>
                </a:solidFill>
                <a:latin typeface="Arial"/>
                <a:cs typeface="Arial"/>
              </a:rPr>
              <a:t>Methodology</a:t>
            </a:r>
            <a:r>
              <a:rPr sz="900" dirty="0">
                <a:solidFill>
                  <a:srgbClr val="F4FDFF"/>
                </a:solidFill>
                <a:latin typeface="Arial"/>
                <a:cs typeface="Arial"/>
              </a:rPr>
              <a:t>:</a:t>
            </a:r>
            <a:endParaRPr sz="900" dirty="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42298" y="3640892"/>
            <a:ext cx="793115" cy="1076960"/>
            <a:chOff x="542298" y="3640892"/>
            <a:chExt cx="793115" cy="1076960"/>
          </a:xfrm>
          <a:solidFill>
            <a:schemeClr val="accent1">
              <a:lumMod val="75000"/>
            </a:schemeClr>
          </a:solidFill>
        </p:grpSpPr>
        <p:sp>
          <p:nvSpPr>
            <p:cNvPr id="23" name="object 23"/>
            <p:cNvSpPr/>
            <p:nvPr/>
          </p:nvSpPr>
          <p:spPr>
            <a:xfrm>
              <a:off x="554998" y="3653592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383549" y="1051072"/>
                  </a:move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3"/>
                  </a:lnTo>
                  <a:lnTo>
                    <a:pt x="383549" y="1051072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998" y="3653592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3"/>
                  </a:lnTo>
                  <a:lnTo>
                    <a:pt x="383549" y="1051072"/>
                  </a:ln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grpFill/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55859" y="4089155"/>
            <a:ext cx="565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4FDFF"/>
                </a:solidFill>
                <a:latin typeface="Arial"/>
                <a:cs typeface="Arial"/>
              </a:rPr>
              <a:t>Database</a:t>
            </a:r>
            <a:r>
              <a:rPr sz="900" spc="-5" dirty="0">
                <a:solidFill>
                  <a:srgbClr val="F4FDFF"/>
                </a:solidFill>
                <a:latin typeface="Arial"/>
                <a:cs typeface="Arial"/>
              </a:rPr>
              <a:t>:</a:t>
            </a:r>
            <a:endParaRPr sz="900" dirty="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09262" y="3640892"/>
            <a:ext cx="7440462" cy="708660"/>
            <a:chOff x="1309262" y="3640892"/>
            <a:chExt cx="7130415" cy="708660"/>
          </a:xfrm>
          <a:solidFill>
            <a:schemeClr val="accent1">
              <a:lumMod val="75000"/>
            </a:schemeClr>
          </a:solidFill>
        </p:grpSpPr>
        <p:sp>
          <p:nvSpPr>
            <p:cNvPr id="27" name="object 27"/>
            <p:cNvSpPr/>
            <p:nvPr/>
          </p:nvSpPr>
          <p:spPr>
            <a:xfrm>
              <a:off x="1321962" y="3653592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6991046" y="683073"/>
                  </a:moveTo>
                  <a:lnTo>
                    <a:pt x="0" y="683073"/>
                  </a:lnTo>
                  <a:lnTo>
                    <a:pt x="4" y="0"/>
                  </a:lnTo>
                  <a:lnTo>
                    <a:pt x="6991046" y="0"/>
                  </a:lnTo>
                  <a:lnTo>
                    <a:pt x="7035360" y="8947"/>
                  </a:lnTo>
                  <a:lnTo>
                    <a:pt x="7071549" y="33346"/>
                  </a:lnTo>
                  <a:lnTo>
                    <a:pt x="7095948" y="69535"/>
                  </a:lnTo>
                  <a:lnTo>
                    <a:pt x="7104895" y="113849"/>
                  </a:lnTo>
                  <a:lnTo>
                    <a:pt x="7104895" y="569223"/>
                  </a:lnTo>
                  <a:lnTo>
                    <a:pt x="7096227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6" y="68307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21962" y="3653592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7104895" y="113849"/>
                  </a:moveTo>
                  <a:lnTo>
                    <a:pt x="7104895" y="569223"/>
                  </a:lnTo>
                  <a:lnTo>
                    <a:pt x="7102687" y="591540"/>
                  </a:lnTo>
                  <a:lnTo>
                    <a:pt x="7096226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5" y="683073"/>
                  </a:lnTo>
                  <a:lnTo>
                    <a:pt x="4" y="683073"/>
                  </a:lnTo>
                  <a:lnTo>
                    <a:pt x="4" y="0"/>
                  </a:lnTo>
                  <a:lnTo>
                    <a:pt x="6991045" y="0"/>
                  </a:lnTo>
                  <a:lnTo>
                    <a:pt x="7035360" y="8947"/>
                  </a:lnTo>
                  <a:lnTo>
                    <a:pt x="7071548" y="33346"/>
                  </a:lnTo>
                  <a:lnTo>
                    <a:pt x="7095948" y="69535"/>
                  </a:lnTo>
                  <a:lnTo>
                    <a:pt x="7104895" y="113849"/>
                  </a:lnTo>
                  <a:close/>
                </a:path>
              </a:pathLst>
            </a:custGeom>
            <a:grpFill/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79865" y="3714783"/>
            <a:ext cx="1942464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5" indent="-54610">
              <a:lnSpc>
                <a:spcPts val="1370"/>
              </a:lnSpc>
              <a:spcBef>
                <a:spcPts val="100"/>
              </a:spcBef>
              <a:buSzPct val="91666"/>
              <a:buChar char="•"/>
              <a:tabLst>
                <a:tab pos="67310" algn="l"/>
              </a:tabLst>
            </a:pPr>
            <a:r>
              <a:rPr sz="1200" spc="-5" dirty="0">
                <a:solidFill>
                  <a:schemeClr val="bg1"/>
                </a:solidFill>
                <a:latin typeface="Times New Roman"/>
                <a:cs typeface="Times New Roman"/>
              </a:rPr>
              <a:t>Netflix Movies and TV</a:t>
            </a:r>
            <a:r>
              <a:rPr sz="1200" spc="-114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chemeClr val="bg1"/>
                </a:solidFill>
                <a:latin typeface="Times New Roman"/>
                <a:cs typeface="Times New Roman"/>
              </a:rPr>
              <a:t>Shows</a:t>
            </a:r>
            <a:endParaRPr sz="12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66675" indent="-54610">
              <a:lnSpc>
                <a:spcPts val="1295"/>
              </a:lnSpc>
              <a:buSzPct val="91666"/>
              <a:buChar char="•"/>
              <a:tabLst>
                <a:tab pos="67310" algn="l"/>
              </a:tabLst>
            </a:pPr>
            <a:r>
              <a:rPr sz="1200" dirty="0">
                <a:solidFill>
                  <a:schemeClr val="bg1"/>
                </a:solidFill>
                <a:latin typeface="Times New Roman"/>
                <a:cs typeface="Times New Roman"/>
              </a:rPr>
              <a:t>7787 rows </a:t>
            </a:r>
            <a:r>
              <a:rPr sz="1200" spc="-5" dirty="0">
                <a:solidFill>
                  <a:schemeClr val="bg1"/>
                </a:solidFill>
                <a:latin typeface="Times New Roman"/>
                <a:cs typeface="Times New Roman"/>
              </a:rPr>
              <a:t>and </a:t>
            </a:r>
            <a:r>
              <a:rPr sz="1200" dirty="0">
                <a:solidFill>
                  <a:schemeClr val="bg1"/>
                </a:solidFill>
                <a:latin typeface="Times New Roman"/>
                <a:cs typeface="Times New Roman"/>
              </a:rPr>
              <a:t>12</a:t>
            </a:r>
            <a:r>
              <a:rPr sz="1200" spc="-4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chemeClr val="bg1"/>
                </a:solidFill>
                <a:latin typeface="Times New Roman"/>
                <a:cs typeface="Times New Roman"/>
              </a:rPr>
              <a:t>columns</a:t>
            </a:r>
            <a:endParaRPr sz="12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66675" indent="-54610">
              <a:lnSpc>
                <a:spcPts val="1370"/>
              </a:lnSpc>
              <a:buSzPct val="91666"/>
              <a:buChar char="•"/>
              <a:tabLst>
                <a:tab pos="67310" algn="l"/>
              </a:tabLst>
            </a:pPr>
            <a:r>
              <a:rPr sz="1200" spc="-5" dirty="0">
                <a:solidFill>
                  <a:schemeClr val="bg1"/>
                </a:solidFill>
                <a:latin typeface="Times New Roman"/>
                <a:cs typeface="Times New Roman"/>
              </a:rPr>
              <a:t>Data </a:t>
            </a:r>
            <a:r>
              <a:rPr sz="1200" dirty="0">
                <a:solidFill>
                  <a:schemeClr val="bg1"/>
                </a:solidFill>
                <a:latin typeface="Times New Roman"/>
                <a:cs typeface="Times New Roman"/>
              </a:rPr>
              <a:t>from </a:t>
            </a:r>
            <a:r>
              <a:rPr sz="1200" spc="-5" dirty="0">
                <a:solidFill>
                  <a:schemeClr val="bg1"/>
                </a:solidFill>
                <a:latin typeface="Times New Roman"/>
                <a:cs typeface="Times New Roman"/>
              </a:rPr>
              <a:t>last</a:t>
            </a:r>
            <a:r>
              <a:rPr sz="1200" spc="-2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chemeClr val="bg1"/>
                </a:solidFill>
                <a:latin typeface="Times New Roman"/>
                <a:cs typeface="Times New Roman"/>
              </a:rPr>
              <a:t>decade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2945971" y="110826"/>
            <a:ext cx="400953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3200" u="sng" spc="-15" dirty="0"/>
              <a:t>Introduction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BD0003-7602-CDC7-7395-B65A2AD240BC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0372" y="1686988"/>
            <a:ext cx="417639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000" spc="-10" dirty="0">
                <a:latin typeface="+mn-lt"/>
              </a:rPr>
              <a:t>Thank</a:t>
            </a:r>
            <a:r>
              <a:rPr sz="7000" spc="-90" dirty="0">
                <a:latin typeface="+mn-lt"/>
              </a:rPr>
              <a:t> </a:t>
            </a:r>
            <a:r>
              <a:rPr sz="7000" spc="-30" dirty="0">
                <a:latin typeface="+mn-lt"/>
              </a:rPr>
              <a:t>you</a:t>
            </a:r>
            <a:endParaRPr sz="7000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840DA3-65F1-916A-BE19-5BAA9B803202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32" y="1879849"/>
            <a:ext cx="435991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55" dirty="0">
                <a:latin typeface="+mn-lt"/>
                <a:cs typeface="Arial"/>
              </a:rPr>
              <a:t>Time </a:t>
            </a:r>
            <a:r>
              <a:rPr sz="5200" spc="-10" dirty="0">
                <a:latin typeface="+mn-lt"/>
                <a:cs typeface="Arial"/>
              </a:rPr>
              <a:t>for</a:t>
            </a:r>
            <a:r>
              <a:rPr sz="5200" spc="-50" dirty="0">
                <a:latin typeface="+mn-lt"/>
                <a:cs typeface="Arial"/>
              </a:rPr>
              <a:t> </a:t>
            </a:r>
            <a:r>
              <a:rPr sz="5200" spc="-5" dirty="0">
                <a:latin typeface="+mn-lt"/>
                <a:cs typeface="Arial"/>
              </a:rPr>
              <a:t>Q&amp;A!!</a:t>
            </a:r>
            <a:endParaRPr sz="5200" dirty="0">
              <a:latin typeface="+mn-lt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2000" y="333127"/>
            <a:ext cx="4421316" cy="4578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D7FFD7-6C78-6231-0A2A-E2D8EF302BD0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8375" y="0"/>
            <a:ext cx="48672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3200" u="sng" spc="-15" dirty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en-IN" sz="3200" u="sng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3200" u="sng" spc="-5" dirty="0"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  <a:endParaRPr sz="32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3882" y="706402"/>
            <a:ext cx="8679117" cy="45045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8145" marR="126364" indent="-285750">
              <a:lnSpc>
                <a:spcPct val="114999"/>
              </a:lnSpc>
              <a:spcBef>
                <a:spcPts val="105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This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 consists of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and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movies available on Netflix as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2019.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</a:t>
            </a:r>
            <a:r>
              <a:rPr lang="en-IN" sz="1600" spc="-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is collected from Flixable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which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is a third-party Netflix search  engine.</a:t>
            </a:r>
          </a:p>
          <a:p>
            <a:pPr marL="455930" indent="-342900">
              <a:lnSpc>
                <a:spcPct val="100000"/>
              </a:lnSpc>
              <a:spcBef>
                <a:spcPts val="320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In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2018,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they released an interesting report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which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that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number</a:t>
            </a:r>
            <a:r>
              <a:rPr sz="1600" spc="18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n-IN" sz="1600" spc="-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5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on Netflix has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nearly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tripled since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2010.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streaming service’s  number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movies has decreased by more than 2,000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titles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since 2010,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while 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its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number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5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has nearly tripled.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It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will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be interesting to explore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what 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all other insights can be obtained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from 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same</a:t>
            </a:r>
            <a:r>
              <a:rPr sz="1600" spc="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dataset.</a:t>
            </a:r>
            <a:endParaRPr lang="en-IN" sz="1600" spc="-5" dirty="0">
              <a:solidFill>
                <a:schemeClr val="accent1">
                  <a:lumMod val="50000"/>
                </a:schemeClr>
              </a:solidFill>
            </a:endParaRPr>
          </a:p>
          <a:p>
            <a:pPr marL="455295" marR="5080" algn="l" rtl="0">
              <a:lnSpc>
                <a:spcPct val="114999"/>
              </a:lnSpc>
              <a:spcBef>
                <a:spcPts val="5"/>
              </a:spcBef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Integrating this dataset with other external datasets such as IMDB ratings, rotten tomatoes can also provide many interesting findings.</a:t>
            </a:r>
          </a:p>
          <a:p>
            <a:pPr marL="741045" marR="5080" indent="-285750" algn="l" rtl="0">
              <a:lnSpc>
                <a:spcPct val="114999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project, you are required to do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what type content is available in different countries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Netflix has increasingly focusing on TV rather than movies in recent years.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similar content by matching text-based features</a:t>
            </a:r>
          </a:p>
          <a:p>
            <a:pPr marL="455295" marR="5080">
              <a:lnSpc>
                <a:spcPct val="114999"/>
              </a:lnSpc>
              <a:spcBef>
                <a:spcPts val="5"/>
              </a:spcBef>
            </a:pPr>
            <a:endParaRPr lang="en-IN" sz="1600" b="1" spc="-5" dirty="0"/>
          </a:p>
          <a:p>
            <a:pPr marL="455295" marR="5080">
              <a:lnSpc>
                <a:spcPct val="114999"/>
              </a:lnSpc>
              <a:spcBef>
                <a:spcPts val="5"/>
              </a:spcBef>
            </a:pPr>
            <a:endParaRPr spc="-5" dirty="0"/>
          </a:p>
        </p:txBody>
      </p:sp>
      <p:pic>
        <p:nvPicPr>
          <p:cNvPr id="4" name="Graphic 3" descr="Video camera">
            <a:extLst>
              <a:ext uri="{FF2B5EF4-FFF2-40B4-BE49-F238E27FC236}">
                <a16:creationId xmlns:a16="http://schemas.microsoft.com/office/drawing/2014/main" id="{93E956F0-723A-7FF1-6AB3-A660EC276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1352550"/>
            <a:ext cx="381000" cy="381000"/>
          </a:xfrm>
          <a:prstGeom prst="rect">
            <a:avLst/>
          </a:prstGeom>
        </p:spPr>
      </p:pic>
      <p:pic>
        <p:nvPicPr>
          <p:cNvPr id="5" name="Graphic 4" descr="Video camera">
            <a:extLst>
              <a:ext uri="{FF2B5EF4-FFF2-40B4-BE49-F238E27FC236}">
                <a16:creationId xmlns:a16="http://schemas.microsoft.com/office/drawing/2014/main" id="{942BF9B3-2660-3467-34B6-DD9ED16A5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2569982"/>
            <a:ext cx="385508" cy="385508"/>
          </a:xfrm>
          <a:prstGeom prst="rect">
            <a:avLst/>
          </a:prstGeom>
        </p:spPr>
      </p:pic>
      <p:pic>
        <p:nvPicPr>
          <p:cNvPr id="6" name="Graphic 5" descr="Video camera">
            <a:extLst>
              <a:ext uri="{FF2B5EF4-FFF2-40B4-BE49-F238E27FC236}">
                <a16:creationId xmlns:a16="http://schemas.microsoft.com/office/drawing/2014/main" id="{2456E04B-1DAD-2EE3-3104-3156783B6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706401"/>
            <a:ext cx="381000" cy="381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9F8BC5-6C50-A273-CAFC-86CDD297F935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9902" y="140702"/>
            <a:ext cx="396419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sng" spc="-1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sz="3200" u="sng" spc="-50" dirty="0"/>
              <a:t> </a:t>
            </a:r>
            <a:r>
              <a:rPr sz="3200" u="sng" spc="-10" dirty="0"/>
              <a:t>Description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6871" y="942928"/>
            <a:ext cx="8155195" cy="3770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1180" lvl="1">
              <a:spcBef>
                <a:spcPts val="100"/>
              </a:spcBef>
            </a:pP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was collected from </a:t>
            </a:r>
            <a:r>
              <a:rPr lang="en-US" spc="-1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Flixable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which is third party Netflix </a:t>
            </a:r>
          </a:p>
          <a:p>
            <a:pPr marL="551180" lvl="1">
              <a:spcBef>
                <a:spcPts val="100"/>
              </a:spcBef>
            </a:pP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engine. The dataset consists of movies and TV shows data till </a:t>
            </a:r>
          </a:p>
          <a:p>
            <a:pPr marL="551180" lvl="1">
              <a:spcBef>
                <a:spcPts val="100"/>
              </a:spcBef>
            </a:pP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2019. The dataset has 7787 rows of data.</a:t>
            </a: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lvl="1">
              <a:spcBef>
                <a:spcPts val="100"/>
              </a:spcBef>
            </a:pP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dataset consists of eleven textual columns and one numeric</a:t>
            </a:r>
          </a:p>
          <a:p>
            <a:pPr marL="551180" lvl="1">
              <a:spcBef>
                <a:spcPts val="100"/>
              </a:spcBef>
            </a:pP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column.</a:t>
            </a: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sz="195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show_id </a:t>
            </a:r>
            <a:r>
              <a:rPr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ID for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Identiﬁer - A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6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</a:t>
            </a:r>
            <a:r>
              <a:rPr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the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1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1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</a:t>
            </a:r>
            <a:r>
              <a:rPr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Movie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Clapper board">
            <a:extLst>
              <a:ext uri="{FF2B5EF4-FFF2-40B4-BE49-F238E27FC236}">
                <a16:creationId xmlns:a16="http://schemas.microsoft.com/office/drawing/2014/main" id="{E8823BD7-39A6-32A4-DA61-26226B489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04" y="843942"/>
            <a:ext cx="569464" cy="569464"/>
          </a:xfrm>
          <a:prstGeom prst="rect">
            <a:avLst/>
          </a:prstGeom>
        </p:spPr>
      </p:pic>
      <p:pic>
        <p:nvPicPr>
          <p:cNvPr id="6" name="Graphic 5" descr="Clapper board">
            <a:extLst>
              <a:ext uri="{FF2B5EF4-FFF2-40B4-BE49-F238E27FC236}">
                <a16:creationId xmlns:a16="http://schemas.microsoft.com/office/drawing/2014/main" id="{436FD205-3E15-8CEA-E12C-54D89A655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04" y="1998721"/>
            <a:ext cx="569464" cy="5694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1E035E-F1A4-5A06-99CA-3C7625E71AC8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8FB445DA-2F40-19DB-39E3-386193CBE70A}"/>
              </a:ext>
            </a:extLst>
          </p:cNvPr>
          <p:cNvSpPr/>
          <p:nvPr/>
        </p:nvSpPr>
        <p:spPr>
          <a:xfrm>
            <a:off x="479777" y="2968944"/>
            <a:ext cx="2796823" cy="373611"/>
          </a:xfrm>
          <a:prstGeom prst="homePlat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395A7-86EF-0EB8-A48B-D3D96947CB7E}"/>
              </a:ext>
            </a:extLst>
          </p:cNvPr>
          <p:cNvSpPr txBox="1"/>
          <p:nvPr/>
        </p:nvSpPr>
        <p:spPr>
          <a:xfrm>
            <a:off x="488244" y="2968945"/>
            <a:ext cx="3298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spc="-1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 </a:t>
            </a:r>
            <a:r>
              <a:rPr lang="en-IN" sz="1800" b="1" spc="-5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  <a:r>
              <a:rPr lang="en-IN" sz="18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IN" sz="18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D56455-9025-37E1-8CFA-FA20970D5B7F}"/>
              </a:ext>
            </a:extLst>
          </p:cNvPr>
          <p:cNvSpPr txBox="1"/>
          <p:nvPr/>
        </p:nvSpPr>
        <p:spPr>
          <a:xfrm>
            <a:off x="304800" y="1146527"/>
            <a:ext cx="6934200" cy="257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5255" algn="just">
              <a:spcBef>
                <a:spcPts val="309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  cast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Actors involved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  country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show was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produced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  </a:t>
            </a:r>
            <a:r>
              <a:rPr lang="en-US" b="1" spc="-5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US" b="1" spc="-5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it was added on</a:t>
            </a:r>
            <a:r>
              <a:rPr lang="en-US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Netﬂix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1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  </a:t>
            </a:r>
            <a:r>
              <a:rPr lang="en-US" b="1" spc="-1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release_year</a:t>
            </a:r>
            <a:r>
              <a:rPr lang="en-US" b="1" spc="-1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Release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1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   rating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of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pc="-7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9"/>
              </a:spcBef>
              <a:tabLst>
                <a:tab pos="551180" algn="l"/>
                <a:tab pos="551815" algn="l"/>
              </a:tabLst>
            </a:pP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   duration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in minutes or number of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seasons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   </a:t>
            </a:r>
            <a:r>
              <a:rPr lang="en-US" b="1" spc="-5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listed_in</a:t>
            </a:r>
            <a:r>
              <a:rPr lang="en-US" b="1" spc="-5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b="1" spc="-1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   description: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Summary</a:t>
            </a:r>
            <a:r>
              <a:rPr lang="en-US" spc="-6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D80C03-125C-9E38-4870-9BCE62F9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139" y="158798"/>
            <a:ext cx="4275722" cy="553998"/>
          </a:xfrm>
        </p:spPr>
        <p:txBody>
          <a:bodyPr/>
          <a:lstStyle/>
          <a:p>
            <a:r>
              <a:rPr lang="en-IN" sz="3600" u="sng" spc="-1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IN" sz="3600" u="sng" spc="-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3600" u="sng" spc="-10" dirty="0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en-IN" sz="36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B7C54F-415A-1367-9A78-2948C3D26B79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DD6F69-41B1-336E-B71B-12D6ACF1E498}"/>
              </a:ext>
            </a:extLst>
          </p:cNvPr>
          <p:cNvSpPr txBox="1"/>
          <p:nvPr/>
        </p:nvSpPr>
        <p:spPr>
          <a:xfrm>
            <a:off x="266699" y="819988"/>
            <a:ext cx="8610600" cy="3503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Value Treatment:</a:t>
            </a:r>
          </a:p>
          <a:p>
            <a:endParaRPr lang="en-IN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  <a:r>
              <a:rPr lang="en-IN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more than </a:t>
            </a:r>
            <a:r>
              <a:rPr lang="en-IN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30.68%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</a:t>
            </a:r>
            <a:r>
              <a:rPr lang="en-I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6.51%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Cast feature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IN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9.22%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0.09%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IN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0.13%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Dropping rows  corresponding to null values.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B3A43-C656-63AF-B5AE-2C591E9DBFBC}"/>
              </a:ext>
            </a:extLst>
          </p:cNvPr>
          <p:cNvSpPr txBox="1"/>
          <p:nvPr/>
        </p:nvSpPr>
        <p:spPr>
          <a:xfrm>
            <a:off x="3406605" y="147648"/>
            <a:ext cx="23307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</a:t>
            </a:r>
            <a:r>
              <a:rPr lang="en-IN" sz="3200" b="1" dirty="0">
                <a:solidFill>
                  <a:srgbClr val="C00000"/>
                </a:solidFill>
              </a:rPr>
              <a:t> Value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BA4903-E2F4-3058-6790-6BFC899FC7F3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75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115014-8E42-4282-9BC6-47CE12809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588" y="1104900"/>
            <a:ext cx="4692891" cy="3859210"/>
          </a:xfrm>
          <a:prstGeom prst="rect">
            <a:avLst/>
          </a:prstGeom>
          <a:ln>
            <a:noFill/>
          </a:ln>
          <a:effectLst>
            <a:glow rad="3556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0504CD3E-EE8E-4A19-90B5-1E291E340E55}"/>
              </a:ext>
            </a:extLst>
          </p:cNvPr>
          <p:cNvSpPr/>
          <p:nvPr/>
        </p:nvSpPr>
        <p:spPr>
          <a:xfrm>
            <a:off x="7543317" y="971550"/>
            <a:ext cx="1180227" cy="609600"/>
          </a:xfrm>
          <a:prstGeom prst="wedgeRectCallout">
            <a:avLst/>
          </a:prstGeom>
          <a:solidFill>
            <a:srgbClr val="1E90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index=Movie</a:t>
            </a:r>
          </a:p>
          <a:p>
            <a:pPr algn="ctr"/>
            <a:r>
              <a:rPr lang="en-IN" sz="1200" dirty="0"/>
              <a:t>type=5377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735EA3-82FD-3892-0830-B7F963535A45}"/>
              </a:ext>
            </a:extLst>
          </p:cNvPr>
          <p:cNvSpPr txBox="1"/>
          <p:nvPr/>
        </p:nvSpPr>
        <p:spPr>
          <a:xfrm>
            <a:off x="1420678" y="67209"/>
            <a:ext cx="56318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u="sng" dirty="0">
                <a:solidFill>
                  <a:srgbClr val="DA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4AEE2-C604-A51A-1DC2-A60695836B78}"/>
              </a:ext>
            </a:extLst>
          </p:cNvPr>
          <p:cNvSpPr txBox="1"/>
          <p:nvPr/>
        </p:nvSpPr>
        <p:spPr>
          <a:xfrm>
            <a:off x="183443" y="1418560"/>
            <a:ext cx="4084188" cy="2173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Type of content available on Netflix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•It is evident that there are more movies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on Netflix than TV shows.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•Netflix has 5377 movies, which is more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than double the quantity of TV shows.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A9CBF1-7152-EF00-486D-C68B8F8E2F59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object 30">
            <a:extLst>
              <a:ext uri="{FF2B5EF4-FFF2-40B4-BE49-F238E27FC236}">
                <a16:creationId xmlns:a16="http://schemas.microsoft.com/office/drawing/2014/main" id="{9E974EF2-9AEA-CB59-C253-C013F5F1A0AF}"/>
              </a:ext>
            </a:extLst>
          </p:cNvPr>
          <p:cNvSpPr/>
          <p:nvPr/>
        </p:nvSpPr>
        <p:spPr>
          <a:xfrm>
            <a:off x="0" y="0"/>
            <a:ext cx="167005" cy="5143500"/>
          </a:xfrm>
          <a:custGeom>
            <a:avLst/>
            <a:gdLst/>
            <a:ahLst/>
            <a:cxnLst/>
            <a:rect l="l" t="t" r="r" b="b"/>
            <a:pathLst>
              <a:path w="167640" h="5143500">
                <a:moveTo>
                  <a:pt x="167099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167099" y="0"/>
                </a:lnTo>
                <a:lnTo>
                  <a:pt x="167099" y="514348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100C6C-85E3-581F-669F-169BCB6CE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689328"/>
            <a:ext cx="4572000" cy="4236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E7D09-ABCC-09C9-944A-3C7A975216CB}"/>
              </a:ext>
            </a:extLst>
          </p:cNvPr>
          <p:cNvSpPr txBox="1"/>
          <p:nvPr/>
        </p:nvSpPr>
        <p:spPr>
          <a:xfrm>
            <a:off x="1143000" y="119944"/>
            <a:ext cx="6629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DA0000"/>
                </a:solidFill>
              </a:rPr>
              <a:t>     </a:t>
            </a:r>
            <a:r>
              <a:rPr lang="en-IN" sz="3200" b="1" dirty="0">
                <a:solidFill>
                  <a:srgbClr val="DA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</a:t>
            </a:r>
            <a:r>
              <a:rPr lang="en-IN" sz="2800" b="1" dirty="0">
                <a:solidFill>
                  <a:srgbClr val="DA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Analysis</a:t>
            </a:r>
            <a:endParaRPr lang="en-IN" sz="3200" b="1" dirty="0">
              <a:solidFill>
                <a:srgbClr val="DA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7EB28E-73F1-82D9-4E88-C342EBEB5C3B}"/>
              </a:ext>
            </a:extLst>
          </p:cNvPr>
          <p:cNvSpPr txBox="1"/>
          <p:nvPr/>
        </p:nvSpPr>
        <p:spPr>
          <a:xfrm>
            <a:off x="76200" y="989272"/>
            <a:ext cx="662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countries with highest content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8701C-794A-5FD8-6E26-D8ABCCBFF290}"/>
              </a:ext>
            </a:extLst>
          </p:cNvPr>
          <p:cNvSpPr txBox="1"/>
          <p:nvPr/>
        </p:nvSpPr>
        <p:spPr>
          <a:xfrm>
            <a:off x="341489" y="1663809"/>
            <a:ext cx="3962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States has the most number of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on Netflix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 has second highest content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Netflix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 and Taiwan has least number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content on Netflix</a:t>
            </a:r>
          </a:p>
          <a:p>
            <a:endParaRPr lang="en-IN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48DBD8-DBC3-5552-017B-59166BF05C34}"/>
              </a:ext>
            </a:extLst>
          </p:cNvPr>
          <p:cNvSpPr/>
          <p:nvPr/>
        </p:nvSpPr>
        <p:spPr>
          <a:xfrm>
            <a:off x="0" y="5010150"/>
            <a:ext cx="9144000" cy="1333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982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656</TotalTime>
  <Words>1721</Words>
  <Application>Microsoft Office PowerPoint</Application>
  <PresentationFormat>On-screen Show (16:9)</PresentationFormat>
  <Paragraphs>168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Times New Roman</vt:lpstr>
      <vt:lpstr>Verdana</vt:lpstr>
      <vt:lpstr>Wingdings</vt:lpstr>
      <vt:lpstr>Office Theme</vt:lpstr>
      <vt:lpstr>Capstone Project-4</vt:lpstr>
      <vt:lpstr>Content</vt:lpstr>
      <vt:lpstr>Introduction</vt:lpstr>
      <vt:lpstr>Problem Statement</vt:lpstr>
      <vt:lpstr>Data Description</vt:lpstr>
      <vt:lpstr>Data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Exploratory Data Analysis </vt:lpstr>
      <vt:lpstr>PowerPoint Presentation</vt:lpstr>
      <vt:lpstr>Duration distribution of Movies</vt:lpstr>
      <vt:lpstr>Data Cleaning</vt:lpstr>
      <vt:lpstr>Topic Modelling (LDA and LSA)</vt:lpstr>
      <vt:lpstr>Topic Modelling (LDA and LSA)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 - Means</vt:lpstr>
      <vt:lpstr>PowerPoint Presentation</vt:lpstr>
      <vt:lpstr>K-Means</vt:lpstr>
      <vt:lpstr>Clusters</vt:lpstr>
      <vt:lpstr>PowerPoint Presentation</vt:lpstr>
      <vt:lpstr>Conclusion</vt:lpstr>
      <vt:lpstr>Thank you</vt:lpstr>
      <vt:lpstr>Time for Q&amp;A!!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Project-3 HEALTH INSURANCE CROSS SELL PREDICTION Kartika Sharma</dc:title>
  <dc:creator>Kartika Sharma</dc:creator>
  <cp:lastModifiedBy>ROHIT VERMA</cp:lastModifiedBy>
  <cp:revision>10</cp:revision>
  <dcterms:created xsi:type="dcterms:W3CDTF">2022-04-02T13:43:54Z</dcterms:created>
  <dcterms:modified xsi:type="dcterms:W3CDTF">2022-08-31T19:34:25Z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2022-04-02T00:00:00Z</vt:filetime>
  </property>
</Properties>
</file>